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4" r:id="rId2"/>
    <p:sldId id="347" r:id="rId3"/>
    <p:sldId id="351" r:id="rId4"/>
    <p:sldId id="348" r:id="rId5"/>
    <p:sldId id="349" r:id="rId6"/>
    <p:sldId id="350" r:id="rId7"/>
    <p:sldId id="352" r:id="rId8"/>
    <p:sldId id="354" r:id="rId9"/>
    <p:sldId id="355" r:id="rId10"/>
    <p:sldId id="337" r:id="rId11"/>
    <p:sldId id="368" r:id="rId12"/>
    <p:sldId id="364" r:id="rId13"/>
    <p:sldId id="365" r:id="rId14"/>
    <p:sldId id="366" r:id="rId15"/>
    <p:sldId id="367" r:id="rId16"/>
    <p:sldId id="369" r:id="rId17"/>
    <p:sldId id="356" r:id="rId18"/>
    <p:sldId id="370" r:id="rId19"/>
    <p:sldId id="317" r:id="rId20"/>
    <p:sldId id="371" r:id="rId21"/>
    <p:sldId id="316" r:id="rId22"/>
    <p:sldId id="342" r:id="rId23"/>
    <p:sldId id="313" r:id="rId24"/>
    <p:sldId id="358" r:id="rId25"/>
    <p:sldId id="359" r:id="rId26"/>
    <p:sldId id="360" r:id="rId27"/>
    <p:sldId id="361" r:id="rId28"/>
    <p:sldId id="362" r:id="rId29"/>
    <p:sldId id="363" r:id="rId30"/>
    <p:sldId id="336" r:id="rId31"/>
    <p:sldId id="324" r:id="rId32"/>
    <p:sldId id="314" r:id="rId33"/>
    <p:sldId id="325" r:id="rId34"/>
    <p:sldId id="315" r:id="rId35"/>
    <p:sldId id="327" r:id="rId36"/>
    <p:sldId id="328" r:id="rId37"/>
    <p:sldId id="326" r:id="rId3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E1A83C"/>
    <a:srgbClr val="CC9B00"/>
    <a:srgbClr val="D59521"/>
    <a:srgbClr val="009999"/>
    <a:srgbClr val="383737"/>
    <a:srgbClr val="007BF6"/>
    <a:srgbClr val="99CC00"/>
    <a:srgbClr val="000068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>
        <p:scale>
          <a:sx n="95" d="100"/>
          <a:sy n="95" d="100"/>
        </p:scale>
        <p:origin x="-209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E0CA-0EBE-404D-A956-C8D9F8738A70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C57C9-6A89-4008-815F-D48B57BCEDA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48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148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954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65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68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299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551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1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503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29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10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8223-B6E6-43E1-AD8E-BA69ECC7FA64}" type="datetimeFigureOut">
              <a:rPr lang="es-CO" smtClean="0"/>
              <a:t>16/04/2015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C3F5C-9CCE-418B-8A8C-2534A90DF6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38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oodleinstitucional.uniandes.edu.co/course/view.php?id=188&amp;section=8" TargetMode="External"/><Relationship Id="rId13" Type="http://schemas.openxmlformats.org/officeDocument/2006/relationships/hyperlink" Target="http://moodleinstitucional.uniandes.edu.co/mod/quiz/view.php?id=13936" TargetMode="External"/><Relationship Id="rId18" Type="http://schemas.openxmlformats.org/officeDocument/2006/relationships/hyperlink" Target="http://moodleinstitucional.uniandes.edu.co/course/view.php?id=188&amp;section=6" TargetMode="External"/><Relationship Id="rId3" Type="http://schemas.openxmlformats.org/officeDocument/2006/relationships/hyperlink" Target="http://moodleinstitucional.uniandes.edu.co/course/view.php?id=188&amp;section=11" TargetMode="External"/><Relationship Id="rId21" Type="http://schemas.openxmlformats.org/officeDocument/2006/relationships/hyperlink" Target="http://moodleinstitucional.uniandes.edu.co/mod/quiz/view.php?id=13979" TargetMode="External"/><Relationship Id="rId7" Type="http://schemas.openxmlformats.org/officeDocument/2006/relationships/hyperlink" Target="http://moodleinstitucional.uniandes.edu.co/mod/quiz/view.php?id=13977" TargetMode="External"/><Relationship Id="rId12" Type="http://schemas.openxmlformats.org/officeDocument/2006/relationships/hyperlink" Target="http://moodleinstitucional.uniandes.edu.co/mod/quiz/view.php?id=13981" TargetMode="External"/><Relationship Id="rId17" Type="http://schemas.openxmlformats.org/officeDocument/2006/relationships/hyperlink" Target="http://moodleinstitucional.uniandes.edu.co/mod/quiz/view.php?id=13234" TargetMode="External"/><Relationship Id="rId2" Type="http://schemas.openxmlformats.org/officeDocument/2006/relationships/hyperlink" Target="http://moodleinstitucional.uniandes.edu.co/course/view.php?id=188&amp;section=10" TargetMode="External"/><Relationship Id="rId16" Type="http://schemas.openxmlformats.org/officeDocument/2006/relationships/hyperlink" Target="http://moodleinstitucional.uniandes.edu.co/mod/quiz/view.php?id=13233" TargetMode="External"/><Relationship Id="rId20" Type="http://schemas.openxmlformats.org/officeDocument/2006/relationships/hyperlink" Target="http://moodleinstitucional.uniandes.edu.co/mod/quiz/view.php?id=139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odleinstitucional.uniandes.edu.co/mod/quiz/view.php?id=13976" TargetMode="External"/><Relationship Id="rId11" Type="http://schemas.openxmlformats.org/officeDocument/2006/relationships/hyperlink" Target="http://moodleinstitucional.uniandes.edu.co/mod/quiz/view.php?id=16791" TargetMode="External"/><Relationship Id="rId5" Type="http://schemas.openxmlformats.org/officeDocument/2006/relationships/hyperlink" Target="http://moodleinstitucional.uniandes.edu.co/mod/quiz/view.php?id=13975" TargetMode="External"/><Relationship Id="rId15" Type="http://schemas.openxmlformats.org/officeDocument/2006/relationships/hyperlink" Target="http://moodleinstitucional.uniandes.edu.co/mod/quiz/view.php?id=13229" TargetMode="External"/><Relationship Id="rId10" Type="http://schemas.openxmlformats.org/officeDocument/2006/relationships/hyperlink" Target="http://moodleinstitucional.uniandes.edu.co/mod/quiz/view.php?id=13980" TargetMode="External"/><Relationship Id="rId19" Type="http://schemas.openxmlformats.org/officeDocument/2006/relationships/hyperlink" Target="http://moodleinstitucional.uniandes.edu.co/course/view.php?id=188&amp;section=7" TargetMode="External"/><Relationship Id="rId4" Type="http://schemas.openxmlformats.org/officeDocument/2006/relationships/hyperlink" Target="http://moodleinstitucional.uniandes.edu.co/mod/quiz/view.php?id=13983" TargetMode="External"/><Relationship Id="rId9" Type="http://schemas.openxmlformats.org/officeDocument/2006/relationships/hyperlink" Target="http://moodleinstitucional.uniandes.edu.co/course/view.php?id=188&amp;section=9" TargetMode="External"/><Relationship Id="rId14" Type="http://schemas.openxmlformats.org/officeDocument/2006/relationships/hyperlink" Target="http://moodleinstitucional.uniandes.edu.co/mod/quiz/view.php?id=1323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Nivelatorio</a:t>
            </a:r>
            <a:r>
              <a:rPr lang="es-CO" dirty="0" smtClean="0"/>
              <a:t> Modelaje de Software 100% En-Línea</a:t>
            </a:r>
            <a:endParaRPr lang="es-CO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Rubby</a:t>
            </a:r>
            <a:r>
              <a:rPr lang="es-CO" dirty="0" smtClean="0"/>
              <a:t> </a:t>
            </a:r>
            <a:r>
              <a:rPr lang="es-CO" dirty="0" err="1"/>
              <a:t>Casallas</a:t>
            </a:r>
            <a:endParaRPr lang="es-CO" dirty="0"/>
          </a:p>
          <a:p>
            <a:r>
              <a:rPr lang="es-CO" dirty="0"/>
              <a:t>Kelly </a:t>
            </a:r>
            <a:r>
              <a:rPr lang="es-CO" dirty="0" smtClean="0"/>
              <a:t>Garcés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5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Quíz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167844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73497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(Leer)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Quiz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20244" y="384428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Rectángulo"/>
          <p:cNvSpPr/>
          <p:nvPr/>
        </p:nvSpPr>
        <p:spPr>
          <a:xfrm>
            <a:off x="3425897" y="393305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(Escribir)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3320244" y="5286838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2"/>
                </a:solidFill>
              </a:rPr>
              <a:t>Problema - Solución</a:t>
            </a:r>
            <a:endParaRPr lang="es-CO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167844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73497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(Leer)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5346086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5482853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(Leer)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Quiz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20244" y="384428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Rectángulo"/>
          <p:cNvSpPr/>
          <p:nvPr/>
        </p:nvSpPr>
        <p:spPr>
          <a:xfrm>
            <a:off x="3425897" y="393305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(Escribir)</a:t>
            </a:r>
            <a:endParaRPr lang="es-CO" dirty="0"/>
          </a:p>
        </p:txBody>
      </p:sp>
      <p:sp>
        <p:nvSpPr>
          <p:cNvPr id="23" name="22 Rectángulo"/>
          <p:cNvSpPr/>
          <p:nvPr/>
        </p:nvSpPr>
        <p:spPr>
          <a:xfrm>
            <a:off x="5498486" y="384428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23 Rectángulo"/>
          <p:cNvSpPr/>
          <p:nvPr/>
        </p:nvSpPr>
        <p:spPr>
          <a:xfrm>
            <a:off x="5635253" y="393305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(Escribir)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927633" y="5075854"/>
            <a:ext cx="408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/>
                </a:solidFill>
              </a:rPr>
              <a:t>Problema</a:t>
            </a:r>
          </a:p>
          <a:p>
            <a:pPr algn="ctr"/>
            <a:r>
              <a:rPr lang="es-CO" b="1" dirty="0" smtClean="0">
                <a:solidFill>
                  <a:schemeClr val="accent2"/>
                </a:solidFill>
              </a:rPr>
              <a:t>Posibilidades de solución con explicación</a:t>
            </a:r>
            <a:endParaRPr lang="es-CO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167844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73497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(Leer)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5346086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5482853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(Leer)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Quiz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7524328" y="27641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20244" y="384428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Rectángulo"/>
          <p:cNvSpPr/>
          <p:nvPr/>
        </p:nvSpPr>
        <p:spPr>
          <a:xfrm>
            <a:off x="3425897" y="393305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(Escribir)</a:t>
            </a:r>
            <a:endParaRPr lang="es-CO" dirty="0"/>
          </a:p>
        </p:txBody>
      </p:sp>
      <p:sp>
        <p:nvSpPr>
          <p:cNvPr id="23" name="22 Rectángulo"/>
          <p:cNvSpPr/>
          <p:nvPr/>
        </p:nvSpPr>
        <p:spPr>
          <a:xfrm>
            <a:off x="5498486" y="384428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23 Rectángulo"/>
          <p:cNvSpPr/>
          <p:nvPr/>
        </p:nvSpPr>
        <p:spPr>
          <a:xfrm>
            <a:off x="5635253" y="393305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(Escribir)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6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167844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73497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(Leer/Escribir)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5346086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5482853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(Leer/Escribir)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Quiz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7524328" y="27641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4580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Video: Presentación animada y hablada</a:t>
            </a:r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1934374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Preguntas de concepto (selección múltiple)</a:t>
            </a:r>
            <a:endParaRPr lang="es-CO" dirty="0"/>
          </a:p>
        </p:txBody>
      </p:sp>
      <p:cxnSp>
        <p:nvCxnSpPr>
          <p:cNvPr id="6" name="5 Conector recto de flecha"/>
          <p:cNvCxnSpPr>
            <a:stCxn id="5" idx="2"/>
          </p:cNvCxnSpPr>
          <p:nvPr/>
        </p:nvCxnSpPr>
        <p:spPr>
          <a:xfrm>
            <a:off x="863588" y="3268216"/>
            <a:ext cx="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411760" y="3268216"/>
            <a:ext cx="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167844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73497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(Leer/Escribir)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5346086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5482853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(Leer/Escribir)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Quiz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7524328" y="27641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4580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Video: Presentación animada y hablada</a:t>
            </a:r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1934374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Preguntas de concepto (selección múltiple)</a:t>
            </a:r>
            <a:endParaRPr lang="es-CO" dirty="0"/>
          </a:p>
        </p:txBody>
      </p:sp>
      <p:sp>
        <p:nvSpPr>
          <p:cNvPr id="18" name="17 Rectángulo"/>
          <p:cNvSpPr/>
          <p:nvPr/>
        </p:nvSpPr>
        <p:spPr>
          <a:xfrm>
            <a:off x="3694168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Video: Presentación animada y hablada</a:t>
            </a:r>
            <a:endParaRPr lang="es-CO" dirty="0"/>
          </a:p>
        </p:txBody>
      </p:sp>
      <p:cxnSp>
        <p:nvCxnSpPr>
          <p:cNvPr id="6" name="5 Conector recto de flecha"/>
          <p:cNvCxnSpPr>
            <a:stCxn id="5" idx="2"/>
          </p:cNvCxnSpPr>
          <p:nvPr/>
        </p:nvCxnSpPr>
        <p:spPr>
          <a:xfrm>
            <a:off x="863588" y="3268216"/>
            <a:ext cx="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411760" y="3268216"/>
            <a:ext cx="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18" idx="0"/>
          </p:cNvCxnSpPr>
          <p:nvPr/>
        </p:nvCxnSpPr>
        <p:spPr>
          <a:xfrm>
            <a:off x="4452717" y="3340224"/>
            <a:ext cx="1" cy="11669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167844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73497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Caso de estudio (Leer/Escribir)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5346086" y="2764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5482853" y="28529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Taller (Leer/Escribir)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1781690" y="276416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Quiz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7524328" y="27641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0159" y="1844824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</a:rPr>
              <a:t>Secuencia de aprendizaje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4580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Video: Presentación animada y hablada</a:t>
            </a:r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1934374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Preguntas de concepto (selección múltiple)</a:t>
            </a:r>
            <a:endParaRPr lang="es-CO" dirty="0"/>
          </a:p>
        </p:txBody>
      </p:sp>
      <p:sp>
        <p:nvSpPr>
          <p:cNvPr id="18" name="17 Rectángulo"/>
          <p:cNvSpPr/>
          <p:nvPr/>
        </p:nvSpPr>
        <p:spPr>
          <a:xfrm>
            <a:off x="3694168" y="4507150"/>
            <a:ext cx="1517099" cy="11028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Video: Presentación animada y hablada</a:t>
            </a:r>
            <a:endParaRPr lang="es-CO" dirty="0"/>
          </a:p>
        </p:txBody>
      </p:sp>
      <p:sp>
        <p:nvSpPr>
          <p:cNvPr id="19" name="18 Rectángulo"/>
          <p:cNvSpPr/>
          <p:nvPr/>
        </p:nvSpPr>
        <p:spPr>
          <a:xfrm>
            <a:off x="5453962" y="4507150"/>
            <a:ext cx="1650495" cy="18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Preguntas aplicadas sobre un escenario y con realimentación</a:t>
            </a:r>
            <a:endParaRPr lang="es-CO" dirty="0"/>
          </a:p>
        </p:txBody>
      </p:sp>
      <p:sp>
        <p:nvSpPr>
          <p:cNvPr id="25" name="24 Rectángulo"/>
          <p:cNvSpPr/>
          <p:nvPr/>
        </p:nvSpPr>
        <p:spPr>
          <a:xfrm>
            <a:off x="7347152" y="4507150"/>
            <a:ext cx="1650495" cy="18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Preguntas aplicadas sobre un escenario con calificación</a:t>
            </a:r>
            <a:endParaRPr lang="es-CO" dirty="0"/>
          </a:p>
        </p:txBody>
      </p:sp>
      <p:cxnSp>
        <p:nvCxnSpPr>
          <p:cNvPr id="6" name="5 Conector recto de flecha"/>
          <p:cNvCxnSpPr>
            <a:stCxn id="5" idx="2"/>
          </p:cNvCxnSpPr>
          <p:nvPr/>
        </p:nvCxnSpPr>
        <p:spPr>
          <a:xfrm>
            <a:off x="863588" y="3268216"/>
            <a:ext cx="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411760" y="3268216"/>
            <a:ext cx="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18" idx="0"/>
          </p:cNvCxnSpPr>
          <p:nvPr/>
        </p:nvCxnSpPr>
        <p:spPr>
          <a:xfrm>
            <a:off x="4452717" y="3340224"/>
            <a:ext cx="1" cy="11669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6346949" y="3347714"/>
            <a:ext cx="1" cy="11669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endCxn id="25" idx="0"/>
          </p:cNvCxnSpPr>
          <p:nvPr/>
        </p:nvCxnSpPr>
        <p:spPr>
          <a:xfrm>
            <a:off x="8165323" y="3277235"/>
            <a:ext cx="7077" cy="12299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56" y="0"/>
            <a:ext cx="9217024" cy="65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jeremyfrankphd.com/wp-content/uploads/College-Students-in-Recovery-Philadelph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4" y="2276871"/>
            <a:ext cx="255754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humbs.dreamstime.com/z/education-school-university-books-college-classes-1644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4894"/>
            <a:ext cx="2169207" cy="1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commons/2/26/Andrew_Classroom_De_La_Salle_Univers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238951" cy="14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oupay.com/topoften/wp-content/uploads/2014/01/David-Gale-Kevin-Spacey-is-a-popular-and-respected-university-professor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2745"/>
            <a:ext cx="2095186" cy="13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99426" y="1671191"/>
            <a:ext cx="129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Realidad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7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1340768"/>
            <a:ext cx="89265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7668344" y="69269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1028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4" y="0"/>
            <a:ext cx="7891257" cy="6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26145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2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15767"/>
              </p:ext>
            </p:extLst>
          </p:nvPr>
        </p:nvGraphicFramePr>
        <p:xfrm>
          <a:off x="4355976" y="220616"/>
          <a:ext cx="4032448" cy="5905864"/>
        </p:xfrm>
        <a:graphic>
          <a:graphicData uri="http://schemas.openxmlformats.org/drawingml/2006/table">
            <a:tbl>
              <a:tblPr/>
              <a:tblGrid>
                <a:gridCol w="1368152"/>
                <a:gridCol w="1408641"/>
                <a:gridCol w="1255655"/>
              </a:tblGrid>
              <a:tr h="1687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Modulo 3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36" marR="3836" marT="38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36" marR="3836" marT="38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/>
                        </a:rPr>
                        <a:t>Patrones de asignación de responsabilidades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5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/>
                        </a:rPr>
                        <a:t>Cohesión y Acoplamiento, Experto y Creador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4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Evaluación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4" tooltip="Evaluación GRASP"/>
                        </a:rPr>
                        <a:t>Evaluación GRASP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71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36" marR="3836" marT="38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36" marR="3836" marT="3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36" marR="3836" marT="38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Modulo 4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5" tooltip="Diagrama de secuencia: Generalidades"/>
                        </a:rPr>
                        <a:t>Diagrama de secuencia: Generalidades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35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8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6" tooltip="Diagrama de secuencia: Ejemplo"/>
                        </a:rPr>
                        <a:t>Diagrama de secuencia: Ejemplo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35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6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tooltip="Fragmentos combinados"/>
                        </a:rPr>
                        <a:t>Fragmentos combinados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5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Caso de estudio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8"/>
                        </a:rPr>
                        <a:t>Lectura de diagrama de secuencia (Biblioteca)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15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Caso de estudio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9"/>
                        </a:rPr>
                        <a:t>Construcción de diagrama de secuencia (Biblioteca)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Taller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0"/>
                        </a:rPr>
                        <a:t>Lectura de diagramas de secuencia (Aeropuerto)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25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69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Taller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1"/>
                        </a:rPr>
                        <a:t>Construcción de diagramas de secuencia (Aeropuerto)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8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Evaluación</a:t>
                      </a:r>
                    </a:p>
                  </a:txBody>
                  <a:tcPr marL="3836" marR="3836" marT="3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2"/>
                        </a:rPr>
                        <a:t>Evaluación diagrama de secuencia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836" marR="3836" marT="38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60 minutos</a:t>
                      </a:r>
                    </a:p>
                  </a:txBody>
                  <a:tcPr marL="3836" marR="3836" marT="38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6603"/>
              </p:ext>
            </p:extLst>
          </p:nvPr>
        </p:nvGraphicFramePr>
        <p:xfrm>
          <a:off x="179512" y="116632"/>
          <a:ext cx="3744415" cy="6626122"/>
        </p:xfrm>
        <a:graphic>
          <a:graphicData uri="http://schemas.openxmlformats.org/drawingml/2006/table">
            <a:tbl>
              <a:tblPr/>
              <a:tblGrid>
                <a:gridCol w="1356782"/>
                <a:gridCol w="1265824"/>
                <a:gridCol w="1121809"/>
              </a:tblGrid>
              <a:tr h="103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Tipo de actividad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Nombre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Duración estimada 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2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Evaluación inicial.</a:t>
                      </a:r>
                    </a:p>
                  </a:txBody>
                  <a:tcPr marL="4712" marR="4712" marT="4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minutos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2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Glosario</a:t>
                      </a:r>
                    </a:p>
                  </a:txBody>
                  <a:tcPr marL="4712" marR="4712" marT="4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Herramientas</a:t>
                      </a:r>
                    </a:p>
                  </a:txBody>
                  <a:tcPr marL="4712" marR="4712" marT="4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minutos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3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Referencias Bibliográficas</a:t>
                      </a:r>
                    </a:p>
                  </a:txBody>
                  <a:tcPr marL="4712" marR="4712" marT="4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Modulo 1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3" tooltip="Introducción a UML"/>
                        </a:rPr>
                        <a:t>Introducción a UML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20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8D2063"/>
                          </a:solidFill>
                          <a:effectLst/>
                          <a:latin typeface="Lucida Sans Unicode"/>
                        </a:rPr>
                        <a:t>Modulo 2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4" tooltip="Clases: Generalidades"/>
                        </a:rPr>
                        <a:t>Clases: Generalidades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25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5" tooltip="Asociaciones: Generalidades"/>
                        </a:rPr>
                        <a:t>Asociaciones: Generalidades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20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3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6" tooltip="Tipos de asociaciones"/>
                        </a:rPr>
                        <a:t>Tipos de asociaciones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35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Fundamentación conceptual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7" tooltip="Herencia"/>
                        </a:rPr>
                        <a:t>Herencia</a:t>
                      </a:r>
                      <a:endParaRPr lang="es-C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25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69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Caso de estudio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8"/>
                        </a:rPr>
                        <a:t>Lectura de diagrama de clases (Biblioteca)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15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92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Caso de estudio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19"/>
                        </a:rPr>
                        <a:t>Construcción de diagrama de clases (Empresa)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15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Taller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0" tooltip="Lectura y construcción de diagrama de clases (Aeropuerto)"/>
                        </a:rPr>
                        <a:t>Lectura y construcción de diagrama de clases (Aeropuerto)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60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53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Evaluación</a:t>
                      </a:r>
                    </a:p>
                  </a:txBody>
                  <a:tcPr marL="4712" marR="4712" marT="4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1" tooltip="Evaluación de diagrama de clases"/>
                        </a:rPr>
                        <a:t>Evaluación de diagrama de clases</a:t>
                      </a:r>
                      <a:endParaRPr lang="es-CO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712" marR="4712" marT="47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40 minutos</a:t>
                      </a:r>
                    </a:p>
                  </a:txBody>
                  <a:tcPr marL="4712" marR="4712" marT="47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636"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2" marR="4712" marT="47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572000" y="6318612"/>
            <a:ext cx="416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Total estimado para el estudiante 12 horas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78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s-CO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Utilización del </a:t>
            </a:r>
            <a:r>
              <a:rPr lang="es-CO" dirty="0" err="1"/>
              <a:t>nivelatorio</a:t>
            </a:r>
            <a:r>
              <a:rPr lang="es-CO" dirty="0"/>
              <a:t> y evaluación</a:t>
            </a:r>
          </a:p>
        </p:txBody>
      </p:sp>
      <p:graphicFrame>
        <p:nvGraphicFramePr>
          <p:cNvPr id="158" name="Shape 158"/>
          <p:cNvGraphicFramePr/>
          <p:nvPr/>
        </p:nvGraphicFramePr>
        <p:xfrm>
          <a:off x="1475655" y="2564903"/>
          <a:ext cx="6096000" cy="164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/>
                <a:gridCol w="2032000"/>
                <a:gridCol w="2032000"/>
              </a:tblGrid>
              <a:tr h="22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Semestre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2014-20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2015-10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Inscritos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completaron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529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201420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Utilización del </a:t>
            </a:r>
            <a:r>
              <a:rPr lang="es-CO" dirty="0" err="1"/>
              <a:t>nivelatorio</a:t>
            </a:r>
            <a:r>
              <a:rPr lang="es-CO" dirty="0"/>
              <a:t> y evaluación</a:t>
            </a:r>
          </a:p>
          <a:p>
            <a:endParaRPr lang="es-CO" dirty="0"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9" y="0"/>
            <a:ext cx="6867226" cy="16151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Shape 165"/>
          <p:cNvGraphicFramePr/>
          <p:nvPr/>
        </p:nvGraphicFramePr>
        <p:xfrm>
          <a:off x="1475655" y="2564903"/>
          <a:ext cx="6096000" cy="164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/>
                <a:gridCol w="2032000"/>
                <a:gridCol w="2032000"/>
              </a:tblGrid>
              <a:tr h="22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Semestre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2014-20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2015-10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Inscritos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completaron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19" y="4267912"/>
            <a:ext cx="1657350" cy="145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9305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201420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Utilización del </a:t>
            </a:r>
            <a:r>
              <a:rPr lang="es-CO" dirty="0" err="1"/>
              <a:t>nivelatorio</a:t>
            </a:r>
            <a:r>
              <a:rPr lang="es-CO" dirty="0"/>
              <a:t> y evaluación</a:t>
            </a:r>
          </a:p>
          <a:p>
            <a:endParaRPr lang="es-CO" dirty="0"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9" y="0"/>
            <a:ext cx="6867226" cy="16151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Shape 173"/>
          <p:cNvGraphicFramePr/>
          <p:nvPr/>
        </p:nvGraphicFramePr>
        <p:xfrm>
          <a:off x="1475655" y="2564903"/>
          <a:ext cx="6096000" cy="164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/>
                <a:gridCol w="2032000"/>
                <a:gridCol w="2032000"/>
              </a:tblGrid>
              <a:tr h="22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Semestre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2014-20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2015-10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Inscritos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30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completaron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19" y="4267912"/>
            <a:ext cx="1657350" cy="145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7953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201420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Utilización del </a:t>
            </a:r>
            <a:r>
              <a:rPr lang="es-CO" dirty="0" err="1"/>
              <a:t>nivelatorio</a:t>
            </a:r>
            <a:r>
              <a:rPr lang="es-CO" dirty="0"/>
              <a:t> y evaluación</a:t>
            </a:r>
          </a:p>
          <a:p>
            <a:endParaRPr lang="es-CO" dirty="0"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9" y="0"/>
            <a:ext cx="6867226" cy="16151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Shape 181"/>
          <p:cNvGraphicFramePr/>
          <p:nvPr/>
        </p:nvGraphicFramePr>
        <p:xfrm>
          <a:off x="1475655" y="2564903"/>
          <a:ext cx="6096000" cy="164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/>
                <a:gridCol w="2032000"/>
                <a:gridCol w="2032000"/>
              </a:tblGrid>
              <a:tr h="22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Semestre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2014-20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2015-10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Inscritos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30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completaron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4293096"/>
            <a:ext cx="13525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1919" y="4267912"/>
            <a:ext cx="1657350" cy="145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99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201420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Utilización del </a:t>
            </a:r>
            <a:r>
              <a:rPr lang="es-CO" dirty="0" err="1"/>
              <a:t>nivelatorio</a:t>
            </a:r>
            <a:r>
              <a:rPr lang="es-CO" dirty="0"/>
              <a:t> y evaluación</a:t>
            </a:r>
          </a:p>
          <a:p>
            <a:endParaRPr lang="es-CO" dirty="0"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9" y="0"/>
            <a:ext cx="6867226" cy="16151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Shape 190"/>
          <p:cNvGraphicFramePr/>
          <p:nvPr/>
        </p:nvGraphicFramePr>
        <p:xfrm>
          <a:off x="1475655" y="2564903"/>
          <a:ext cx="6096000" cy="164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/>
                <a:gridCol w="2032000"/>
                <a:gridCol w="2032000"/>
              </a:tblGrid>
              <a:tr h="22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Semestre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2014-20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2015-10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Inscritos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30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completaron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4293096"/>
            <a:ext cx="13525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1919" y="4267912"/>
            <a:ext cx="1657350" cy="14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8264" y="3572167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6321" y="3573016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169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201420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Utilización del </a:t>
            </a:r>
            <a:r>
              <a:rPr lang="es-CO" dirty="0" err="1"/>
              <a:t>nivelatorio</a:t>
            </a:r>
            <a:r>
              <a:rPr lang="es-CO" dirty="0"/>
              <a:t> y evaluación</a:t>
            </a:r>
          </a:p>
          <a:p>
            <a:endParaRPr lang="es-CO" dirty="0"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9" y="0"/>
            <a:ext cx="6867226" cy="16151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Shape 202"/>
          <p:cNvGraphicFramePr/>
          <p:nvPr/>
        </p:nvGraphicFramePr>
        <p:xfrm>
          <a:off x="1475655" y="2564903"/>
          <a:ext cx="6096000" cy="164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/>
                <a:gridCol w="2032000"/>
                <a:gridCol w="2032000"/>
              </a:tblGrid>
              <a:tr h="22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Semestre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2014-20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2015-10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Inscritos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30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Nro Estudiantes completaron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1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03" name="Shape 20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3572167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6321" y="3573016"/>
            <a:ext cx="609599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403648" y="4869160"/>
            <a:ext cx="660647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el curso de Automatización,  el desempeño de las personas que realizaron el </a:t>
            </a:r>
            <a:r>
              <a:rPr lang="es-CO" sz="1800" b="1" i="0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nivelatorio</a:t>
            </a:r>
            <a:r>
              <a:rPr lang="es-CO" sz="1800" b="1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fue más alto que el de las personas que no lo realizaron  !</a:t>
            </a:r>
          </a:p>
        </p:txBody>
      </p:sp>
    </p:spTree>
    <p:extLst>
      <p:ext uri="{BB962C8B-B14F-4D97-AF65-F5344CB8AC3E}">
        <p14:creationId xmlns:p14="http://schemas.microsoft.com/office/powerpoint/2010/main" val="22629890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jeremyfrankphd.com/wp-content/uploads/College-Students-in-Recovery-Philadelph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4" y="2276871"/>
            <a:ext cx="255754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humbs.dreamstime.com/z/education-school-university-books-college-classes-1644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4894"/>
            <a:ext cx="2169207" cy="1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commons/2/26/Andrew_Classroom_De_La_Salle_Univers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238951" cy="14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oupay.com/topoften/wp-content/uploads/2014/01/David-Gale-Kevin-Spacey-is-a-popular-and-respected-university-professor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2745"/>
            <a:ext cx="2095186" cy="13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99426" y="1671191"/>
            <a:ext cx="129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Realidad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580112" y="2780928"/>
            <a:ext cx="32914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Manejar la complejidad: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/>
              <a:t>Abstraer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/>
              <a:t>Precisar (no ambiguo)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9171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79512" y="1412776"/>
            <a:ext cx="8229600" cy="1143000"/>
          </a:xfrm>
        </p:spPr>
        <p:txBody>
          <a:bodyPr/>
          <a:lstStyle/>
          <a:p>
            <a:r>
              <a:rPr lang="es-CO" dirty="0" smtClean="0"/>
              <a:t>¿Cómo podríamos mejorarlo?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87624" y="2332037"/>
            <a:ext cx="6264696" cy="4525963"/>
          </a:xfrm>
        </p:spPr>
        <p:txBody>
          <a:bodyPr/>
          <a:lstStyle/>
          <a:p>
            <a:r>
              <a:rPr lang="es-CO" dirty="0" smtClean="0"/>
              <a:t>Técnicas:</a:t>
            </a:r>
          </a:p>
          <a:p>
            <a:pPr lvl="1"/>
            <a:r>
              <a:rPr lang="es-CO" dirty="0" smtClean="0"/>
              <a:t>Calidad de los videos</a:t>
            </a:r>
          </a:p>
          <a:p>
            <a:pPr lvl="1"/>
            <a:r>
              <a:rPr lang="es-CO" dirty="0" smtClean="0"/>
              <a:t>Dispositivos móviles</a:t>
            </a:r>
          </a:p>
          <a:p>
            <a:pPr lvl="1"/>
            <a:r>
              <a:rPr lang="es-CO" dirty="0" smtClean="0"/>
              <a:t>…</a:t>
            </a:r>
          </a:p>
          <a:p>
            <a:r>
              <a:rPr lang="es-CO" dirty="0" smtClean="0"/>
              <a:t>Estrategia Pedagógica:</a:t>
            </a:r>
          </a:p>
          <a:p>
            <a:pPr lvl="1"/>
            <a:r>
              <a:rPr lang="es-CO" dirty="0" smtClean="0"/>
              <a:t>Realimentación: Foros, preguntas frecuentes, ..</a:t>
            </a:r>
          </a:p>
          <a:p>
            <a:pPr lvl="1"/>
            <a:r>
              <a:rPr lang="es-CO" dirty="0" smtClean="0"/>
              <a:t>Más talleres prácticos</a:t>
            </a:r>
          </a:p>
          <a:p>
            <a:endParaRPr lang="es-CO" dirty="0" smtClean="0"/>
          </a:p>
          <a:p>
            <a:endParaRPr lang="es-CO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8D2063"/>
          </a:solidFill>
          <a:ln>
            <a:solidFill>
              <a:srgbClr val="8D206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201510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Equipo de trabajo durante 1 semestre</a:t>
            </a:r>
          </a:p>
          <a:p>
            <a:pPr lvl="1"/>
            <a:r>
              <a:rPr lang="es-CO" dirty="0" smtClean="0"/>
              <a:t>Olga Mariño  (8 horas)</a:t>
            </a:r>
          </a:p>
          <a:p>
            <a:pPr lvl="1"/>
            <a:r>
              <a:rPr lang="es-CO" dirty="0" smtClean="0"/>
              <a:t>Kelly Garcés  (60 horas)</a:t>
            </a:r>
          </a:p>
          <a:p>
            <a:pPr lvl="1"/>
            <a:r>
              <a:rPr lang="es-CO" dirty="0" smtClean="0"/>
              <a:t>Rubby Casallas (60 horas)</a:t>
            </a:r>
          </a:p>
          <a:p>
            <a:pPr lvl="1"/>
            <a:r>
              <a:rPr lang="es-CO" dirty="0" smtClean="0"/>
              <a:t>Juan Pablo Reyes ½ tiempo</a:t>
            </a:r>
          </a:p>
          <a:p>
            <a:pPr lvl="1"/>
            <a:r>
              <a:rPr lang="es-CO" dirty="0" err="1" smtClean="0"/>
              <a:t>Jhonatan</a:t>
            </a:r>
            <a:r>
              <a:rPr lang="es-CO" dirty="0" smtClean="0"/>
              <a:t> Alarcón ½ tiempo</a:t>
            </a:r>
          </a:p>
          <a:p>
            <a:pPr lvl="1"/>
            <a:r>
              <a:rPr lang="es-CO" dirty="0" err="1" smtClean="0"/>
              <a:t>Conectate</a:t>
            </a:r>
            <a:r>
              <a:rPr lang="es-CO" dirty="0" smtClean="0"/>
              <a:t>:</a:t>
            </a:r>
          </a:p>
          <a:p>
            <a:pPr lvl="2"/>
            <a:r>
              <a:rPr lang="es-CO" dirty="0"/>
              <a:t>Asesoría pedagógica:	20 Horas</a:t>
            </a:r>
          </a:p>
          <a:p>
            <a:pPr lvl="2"/>
            <a:r>
              <a:rPr lang="es-CO" dirty="0"/>
              <a:t>Grabación y edición de videos: 43 horas</a:t>
            </a:r>
          </a:p>
          <a:p>
            <a:pPr lvl="2"/>
            <a:r>
              <a:rPr lang="es-CO" dirty="0"/>
              <a:t>Desarrollador web - diseñador: 21 horas</a:t>
            </a:r>
          </a:p>
          <a:p>
            <a:pPr lvl="2"/>
            <a:r>
              <a:rPr lang="es-CO" dirty="0"/>
              <a:t>Programación página web Moodle: 20 horas</a:t>
            </a:r>
          </a:p>
          <a:p>
            <a:pPr lvl="2"/>
            <a:r>
              <a:rPr lang="es-CO" dirty="0"/>
              <a:t>Evaluación del curso: 10 </a:t>
            </a:r>
            <a:r>
              <a:rPr lang="es-CO" dirty="0" smtClean="0"/>
              <a:t>horas</a:t>
            </a:r>
          </a:p>
          <a:p>
            <a:pPr lvl="1"/>
            <a:endParaRPr lang="es-CO" dirty="0"/>
          </a:p>
        </p:txBody>
      </p:sp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201420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2014-20</a:t>
            </a:r>
          </a:p>
          <a:p>
            <a:pPr lvl="1"/>
            <a:r>
              <a:rPr lang="es-CO" dirty="0" smtClean="0"/>
              <a:t>260 inscritos (el gran número se debe a que se inscribieron todos los estudiantes de </a:t>
            </a:r>
            <a:r>
              <a:rPr lang="es-CO" dirty="0" err="1" smtClean="0"/>
              <a:t>mati</a:t>
            </a:r>
            <a:r>
              <a:rPr lang="es-CO" dirty="0" smtClean="0"/>
              <a:t>, miso y </a:t>
            </a:r>
            <a:r>
              <a:rPr lang="es-CO" dirty="0" err="1" smtClean="0"/>
              <a:t>misis</a:t>
            </a:r>
            <a:r>
              <a:rPr lang="es-CO" dirty="0" smtClean="0"/>
              <a:t>). </a:t>
            </a:r>
          </a:p>
          <a:p>
            <a:pPr lvl="1"/>
            <a:r>
              <a:rPr lang="es-CO" dirty="0" smtClean="0"/>
              <a:t>106 presentaron el examen. </a:t>
            </a:r>
          </a:p>
          <a:p>
            <a:pPr lvl="1"/>
            <a:r>
              <a:rPr lang="es-CO" dirty="0" smtClean="0"/>
              <a:t>154 no entraron nunca a la plataforma o entraron  y salieron sin hacer nada (Los materiales se habilitan después de presentar el examen que dura 15 min y es bastante simple). </a:t>
            </a:r>
          </a:p>
          <a:p>
            <a:pPr lvl="1"/>
            <a:r>
              <a:rPr lang="es-CO" dirty="0" smtClean="0"/>
              <a:t>69 de 106 no aprobaron el examen. </a:t>
            </a:r>
          </a:p>
          <a:p>
            <a:pPr lvl="1"/>
            <a:r>
              <a:rPr lang="es-CO" dirty="0" smtClean="0"/>
              <a:t>No todos los que perdieron el examen hicieron el curso</a:t>
            </a:r>
          </a:p>
          <a:p>
            <a:pPr lvl="1"/>
            <a:r>
              <a:rPr lang="es-CO" dirty="0" smtClean="0"/>
              <a:t>Solo 24 terminaron el 90% del curso </a:t>
            </a:r>
          </a:p>
          <a:p>
            <a:endParaRPr lang="es-CO" dirty="0"/>
          </a:p>
        </p:txBody>
      </p:sp>
      <p:pic>
        <p:nvPicPr>
          <p:cNvPr id="6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292080" y="2636912"/>
            <a:ext cx="2915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total solo </a:t>
            </a:r>
            <a:r>
              <a:rPr lang="es-CO" dirty="0"/>
              <a:t>1</a:t>
            </a:r>
            <a:r>
              <a:rPr lang="es-CO" dirty="0" smtClean="0"/>
              <a:t>4 estudiantes de 278 han completado las 3 evaluaciones</a:t>
            </a:r>
          </a:p>
          <a:p>
            <a:endParaRPr lang="es-CO" dirty="0"/>
          </a:p>
          <a:p>
            <a:r>
              <a:rPr lang="es-CO" dirty="0" smtClean="0"/>
              <a:t>En el curso de Automatización,  el desempeño </a:t>
            </a:r>
            <a:r>
              <a:rPr lang="es-CO" dirty="0"/>
              <a:t>de las personas que realizaron el </a:t>
            </a:r>
            <a:r>
              <a:rPr lang="es-CO" dirty="0" err="1"/>
              <a:t>nivelatorio</a:t>
            </a:r>
            <a:r>
              <a:rPr lang="es-CO" dirty="0"/>
              <a:t> </a:t>
            </a:r>
            <a:r>
              <a:rPr lang="es-CO" dirty="0" smtClean="0"/>
              <a:t>fue más </a:t>
            </a:r>
            <a:r>
              <a:rPr lang="es-CO" dirty="0"/>
              <a:t>alto que el de las personas que no </a:t>
            </a:r>
            <a:r>
              <a:rPr lang="es-CO" dirty="0" smtClean="0"/>
              <a:t>lo </a:t>
            </a:r>
            <a:r>
              <a:rPr lang="es-CO" dirty="0"/>
              <a:t>realizaron</a:t>
            </a:r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539552" y="1805915"/>
            <a:ext cx="4572000" cy="480131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s-CO" b="1" dirty="0"/>
              <a:t>Diagnóstico Inicial	</a:t>
            </a:r>
            <a:r>
              <a:rPr lang="es-CO" b="1" dirty="0" err="1"/>
              <a:t>Evaluacion</a:t>
            </a:r>
            <a:r>
              <a:rPr lang="es-CO" b="1" dirty="0"/>
              <a:t> ponderada</a:t>
            </a:r>
          </a:p>
          <a:p>
            <a:r>
              <a:rPr lang="es-CO" b="1" dirty="0"/>
              <a:t>(Clases=40%,Grasp=20%, </a:t>
            </a:r>
            <a:r>
              <a:rPr lang="es-CO" b="1" dirty="0" err="1"/>
              <a:t>Sec</a:t>
            </a:r>
            <a:r>
              <a:rPr lang="es-CO" b="1" dirty="0"/>
              <a:t>=40%)	Programa	</a:t>
            </a:r>
          </a:p>
          <a:p>
            <a:r>
              <a:rPr lang="es-CO" dirty="0"/>
              <a:t>7,62	9,142	M-MISO  	</a:t>
            </a:r>
          </a:p>
          <a:p>
            <a:r>
              <a:rPr lang="es-CO" dirty="0"/>
              <a:t>7,14	8,254	M-MISO  	</a:t>
            </a:r>
          </a:p>
          <a:p>
            <a:r>
              <a:rPr lang="es-CO" dirty="0"/>
              <a:t>6,19	7,234	M-MISO  	</a:t>
            </a:r>
          </a:p>
          <a:p>
            <a:r>
              <a:rPr lang="es-CO" dirty="0"/>
              <a:t>9,05	9,094	M-MISO  	</a:t>
            </a:r>
          </a:p>
          <a:p>
            <a:r>
              <a:rPr lang="es-CO" dirty="0"/>
              <a:t>6,67	9,094	M-MISO  	</a:t>
            </a:r>
          </a:p>
          <a:p>
            <a:r>
              <a:rPr lang="es-CO" dirty="0"/>
              <a:t>6,19	9,134	M-MISO  	</a:t>
            </a:r>
          </a:p>
          <a:p>
            <a:r>
              <a:rPr lang="es-CO" dirty="0"/>
              <a:t>7,14	8,94	M-MISO  	</a:t>
            </a:r>
          </a:p>
          <a:p>
            <a:r>
              <a:rPr lang="es-CO" dirty="0"/>
              <a:t>6,19	9,248	M-MISO  	</a:t>
            </a:r>
          </a:p>
          <a:p>
            <a:r>
              <a:rPr lang="es-CO" dirty="0"/>
              <a:t>7,62	8,188	M-MISO  	</a:t>
            </a:r>
          </a:p>
          <a:p>
            <a:r>
              <a:rPr lang="es-CO" dirty="0"/>
              <a:t>6,67	9,028	M-MISO  	</a:t>
            </a:r>
          </a:p>
          <a:p>
            <a:r>
              <a:rPr lang="es-CO" dirty="0"/>
              <a:t>7,14	8,72	M-MISO  	</a:t>
            </a:r>
          </a:p>
          <a:p>
            <a:r>
              <a:rPr lang="es-CO" dirty="0"/>
              <a:t>6,67	9,468	ARTI	</a:t>
            </a:r>
          </a:p>
          <a:p>
            <a:r>
              <a:rPr lang="es-CO" dirty="0"/>
              <a:t>6,67	8,544	ARTI	</a:t>
            </a:r>
          </a:p>
          <a:p>
            <a:r>
              <a:rPr lang="es-CO" dirty="0"/>
              <a:t>5,24	7,572	ARTI	</a:t>
            </a:r>
          </a:p>
        </p:txBody>
      </p:sp>
      <p:pic>
        <p:nvPicPr>
          <p:cNvPr id="7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201510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Evaluación cualitativa con sondeos y con entrevistas:</a:t>
            </a:r>
          </a:p>
          <a:p>
            <a:pPr lvl="1"/>
            <a:r>
              <a:rPr lang="es-CO" dirty="0" smtClean="0"/>
              <a:t>Identificar los factores que motivan a los estudiantes a realizar el </a:t>
            </a:r>
            <a:r>
              <a:rPr lang="es-CO" dirty="0" err="1" smtClean="0"/>
              <a:t>nivelatorio</a:t>
            </a:r>
            <a:r>
              <a:rPr lang="es-CO" dirty="0" smtClean="0"/>
              <a:t>.</a:t>
            </a:r>
          </a:p>
          <a:p>
            <a:pPr lvl="1"/>
            <a:endParaRPr lang="es-CO" dirty="0" smtClean="0"/>
          </a:p>
          <a:p>
            <a:pPr lvl="1"/>
            <a:r>
              <a:rPr lang="es-CO" dirty="0" smtClean="0"/>
              <a:t>Saber si el </a:t>
            </a:r>
            <a:r>
              <a:rPr lang="es-CO" dirty="0" err="1" smtClean="0"/>
              <a:t>nivelatorio</a:t>
            </a:r>
            <a:r>
              <a:rPr lang="es-CO" dirty="0" smtClean="0"/>
              <a:t> cumple con los objetivos para los que fue diseñado.</a:t>
            </a:r>
          </a:p>
          <a:p>
            <a:pPr lvl="1"/>
            <a:endParaRPr lang="es-CO" dirty="0" smtClean="0"/>
          </a:p>
          <a:p>
            <a:pPr lvl="1"/>
            <a:r>
              <a:rPr lang="es-CO" dirty="0" smtClean="0"/>
              <a:t>Saber si la modalidad permite que los estudiantes adquieran los conocimientos deseados.</a:t>
            </a:r>
          </a:p>
          <a:p>
            <a:pPr lvl="1"/>
            <a:endParaRPr lang="es-CO" dirty="0" smtClean="0"/>
          </a:p>
          <a:p>
            <a:endParaRPr lang="es-CO" dirty="0" smtClean="0"/>
          </a:p>
          <a:p>
            <a:pPr lvl="1"/>
            <a:endParaRPr lang="es-CO" dirty="0"/>
          </a:p>
        </p:txBody>
      </p:sp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5E1544"/>
                </a:solidFill>
              </a:rPr>
              <a:t>¿Qué es lo que más le ha gustado?</a:t>
            </a:r>
            <a:endParaRPr lang="es-CO" dirty="0">
              <a:solidFill>
                <a:srgbClr val="5E154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Autofit/>
          </a:bodyPr>
          <a:lstStyle/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La explicación es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concreta.</a:t>
            </a:r>
          </a:p>
          <a:p>
            <a:r>
              <a:rPr lang="es-CO" sz="1800" dirty="0">
                <a:solidFill>
                  <a:srgbClr val="FF0000"/>
                </a:solidFill>
              </a:rPr>
              <a:t>La facilidad de poderlo hacer en mi tiempo </a:t>
            </a:r>
            <a:r>
              <a:rPr lang="es-CO" sz="1800" dirty="0" smtClean="0">
                <a:solidFill>
                  <a:srgbClr val="FF0000"/>
                </a:solidFill>
              </a:rPr>
              <a:t>libre.</a:t>
            </a:r>
          </a:p>
          <a:p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Los videos.</a:t>
            </a:r>
          </a:p>
          <a:p>
            <a:r>
              <a:rPr lang="es-CO" sz="1800" dirty="0">
                <a:solidFill>
                  <a:srgbClr val="FF0000"/>
                </a:solidFill>
              </a:rPr>
              <a:t>Que puedo completarlos a mi </a:t>
            </a:r>
            <a:r>
              <a:rPr lang="es-CO" sz="1800" dirty="0" smtClean="0">
                <a:solidFill>
                  <a:srgbClr val="FF0000"/>
                </a:solidFill>
              </a:rPr>
              <a:t>ritmo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Es claro y rápido de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hacer.</a:t>
            </a:r>
          </a:p>
          <a:p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retroalimentación en los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exámenes.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metodología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y el contenido muy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claros.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Muy claros, tienen una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metodología adecuada.</a:t>
            </a:r>
          </a:p>
          <a:p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Los vídeos aportan mucho y facilitan el aprendizaje.</a:t>
            </a:r>
          </a:p>
          <a:p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</a:rPr>
              <a:t>Permiten recordar y afianza conceptos útiles para la materia que están diseñados.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997152"/>
          </a:xfrm>
        </p:spPr>
        <p:txBody>
          <a:bodyPr>
            <a:normAutofit fontScale="62500" lnSpcReduction="20000"/>
          </a:bodyPr>
          <a:lstStyle/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La explicación en los videos.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aclaran muchas dudas que se tienen desde pregrado.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Que permita bajar las diapositivas para uno ir a su propio paso.</a:t>
            </a:r>
            <a:endParaRPr lang="es-CO" dirty="0">
              <a:solidFill>
                <a:srgbClr val="FF0000"/>
              </a:solidFill>
            </a:endParaRPr>
          </a:p>
          <a:p>
            <a:r>
              <a:rPr lang="es-CO" dirty="0">
                <a:solidFill>
                  <a:srgbClr val="FF0000"/>
                </a:solidFill>
              </a:rPr>
              <a:t>La simplicidad para explicar temas muy técnicos, además de ayudar a ajustar un vocabulario estándar para las clases.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Son una forma fácil de estudiar un tema.</a:t>
            </a:r>
          </a:p>
          <a:p>
            <a:r>
              <a:rPr lang="es-CO" dirty="0">
                <a:solidFill>
                  <a:srgbClr val="FF0000"/>
                </a:solidFill>
              </a:rPr>
              <a:t>Permiten afianzar conocimientos de  manera autónoma teniendo el material proporcionado, si se realiza de manera juiciosa se aprende demasiado y se afianzan conceptos.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Afianzamiento de conocimientos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Permite mejorar los conocimientos con los que ya se cuentan, y aprender lo que no se conocía.</a:t>
            </a: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8D2063"/>
          </a:solidFill>
          <a:ln>
            <a:solidFill>
              <a:srgbClr val="8D206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rgbClr val="5E1544"/>
                </a:solidFill>
              </a:rPr>
              <a:t>¿Cómo podríamos mejorarlo?</a:t>
            </a:r>
            <a:endParaRPr lang="es-CO" dirty="0">
              <a:solidFill>
                <a:srgbClr val="5E154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472608"/>
          </a:xfrm>
        </p:spPr>
        <p:txBody>
          <a:bodyPr>
            <a:normAutofit fontScale="70000" lnSpcReduction="20000"/>
          </a:bodyPr>
          <a:lstStyle/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Con foros y trabajos prácticos retroalimentados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Adicionar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más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talleres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prácticos.</a:t>
            </a:r>
          </a:p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Mejorar la calidad de los modelos.</a:t>
            </a:r>
          </a:p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Audio de los videos muy bajo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Tener una sesión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presencial.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Más claridad en las preguntas de los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quices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El contenedor del portal web no tiene la mejor presentación, algunos videos presentan problema al visualizarse en dispositivos móviles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ódulos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más pequeños para visualizar el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avance.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En algunos cuestionarios las respuestas no son las correctas o no están bien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definidas.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ando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explicaciones más elaboradas en los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videos.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oder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navegar por los temas con mayor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facilidad.</a:t>
            </a:r>
          </a:p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Verificando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las respuestas de los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quices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, ya que desmoraliza haber entendido la temática y cuando se llega el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quiz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resulta que la respuesta es diferente y la correcta no convence, entonces verificar al igual que no hayan respuestas repetidas.</a:t>
            </a:r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 smtClean="0"/>
          </a:p>
          <a:p>
            <a:endParaRPr lang="es-CO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8D2063"/>
          </a:solidFill>
          <a:ln>
            <a:solidFill>
              <a:srgbClr val="8D206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201510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2015-10</a:t>
            </a:r>
          </a:p>
          <a:p>
            <a:pPr lvl="1"/>
            <a:r>
              <a:rPr lang="es-CO" dirty="0" smtClean="0"/>
              <a:t>Inscritos los estudiantes que están tomando el curso de Automatización 39 estudiantes (28 </a:t>
            </a:r>
            <a:r>
              <a:rPr lang="es-CO" dirty="0" err="1" smtClean="0"/>
              <a:t>primíparos</a:t>
            </a:r>
            <a:r>
              <a:rPr lang="es-CO" dirty="0" smtClean="0"/>
              <a:t> Miso)</a:t>
            </a:r>
            <a:endParaRPr lang="es-CO" dirty="0"/>
          </a:p>
          <a:p>
            <a:pPr marL="457200" lvl="1" indent="0">
              <a:buNone/>
            </a:pPr>
            <a:endParaRPr lang="es-CO" dirty="0"/>
          </a:p>
        </p:txBody>
      </p:sp>
      <p:pic>
        <p:nvPicPr>
          <p:cNvPr id="4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jeremyfrankphd.com/wp-content/uploads/College-Students-in-Recovery-Philadelph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4" y="2276871"/>
            <a:ext cx="255754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humbs.dreamstime.com/z/education-school-university-books-college-classes-1644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4894"/>
            <a:ext cx="2169207" cy="1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commons/2/26/Andrew_Classroom_De_La_Salle_Univers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238951" cy="14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74" y="1916833"/>
            <a:ext cx="56797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www.coupay.com/topoften/wp-content/uploads/2014/01/David-Gale-Kevin-Spacey-is-a-popular-and-respected-university-professor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2745"/>
            <a:ext cx="2095186" cy="13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99426" y="1671191"/>
            <a:ext cx="129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Realidad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339350" y="169994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Modelo 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jeremyfrankphd.com/wp-content/uploads/College-Students-in-Recovery-Philadelph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4" y="2276871"/>
            <a:ext cx="255754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humbs.dreamstime.com/z/education-school-university-books-college-classes-1644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4894"/>
            <a:ext cx="2169207" cy="1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commons/2/26/Andrew_Classroom_De_La_Salle_Univers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238951" cy="14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oupay.com/topoften/wp-content/uploads/2014/01/David-Gale-Kevin-Spacey-is-a-popular-and-respected-university-professor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2745"/>
            <a:ext cx="2095186" cy="13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99426" y="1671191"/>
            <a:ext cx="129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Realidad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339350" y="169994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Modelo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17" y="2276871"/>
            <a:ext cx="3935397" cy="4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339350" y="169994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Modelo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17" y="2276871"/>
            <a:ext cx="3935397" cy="4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7" y="2130540"/>
            <a:ext cx="4909000" cy="32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7428" y="5735125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Lenguaje de Modelaje: UML 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1213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17" y="2276871"/>
            <a:ext cx="3935397" cy="4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7" y="2130540"/>
            <a:ext cx="4909000" cy="32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3769446"/>
            <a:ext cx="4572000" cy="2677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Propósito: </a:t>
            </a:r>
          </a:p>
          <a:p>
            <a:pPr algn="ctr"/>
            <a:r>
              <a:rPr lang="es-CO" sz="2800" dirty="0">
                <a:solidFill>
                  <a:srgbClr val="FF0000"/>
                </a:solidFill>
              </a:rPr>
              <a:t>Afianzar conocimientos y habilidades básicas de modelaje orientado por objetos utilizando </a:t>
            </a:r>
            <a:r>
              <a:rPr lang="es-CO" sz="2800" dirty="0" smtClean="0">
                <a:solidFill>
                  <a:srgbClr val="FF0000"/>
                </a:solidFill>
              </a:rPr>
              <a:t>UML  (Clases y Secuencias) </a:t>
            </a:r>
            <a:endParaRPr lang="es-CO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41566" y="2579712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Habilidad de: </a:t>
            </a:r>
            <a:r>
              <a:rPr lang="es-CO" sz="2400" b="1" dirty="0" smtClean="0">
                <a:solidFill>
                  <a:srgbClr val="C00000"/>
                </a:solidFill>
              </a:rPr>
              <a:t>Leer</a:t>
            </a:r>
            <a:r>
              <a:rPr lang="es-CO" sz="2400" b="1" dirty="0" smtClean="0">
                <a:solidFill>
                  <a:srgbClr val="FF0000"/>
                </a:solidFill>
              </a:rPr>
              <a:t> los Modelos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17" y="2276871"/>
            <a:ext cx="3935397" cy="4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553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te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" y="0"/>
            <a:ext cx="6867227" cy="161511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2566670"/>
            <a:ext cx="458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Habilidad de: </a:t>
            </a:r>
            <a:r>
              <a:rPr lang="es-CO" sz="2400" b="1" dirty="0" smtClean="0">
                <a:solidFill>
                  <a:srgbClr val="C00000"/>
                </a:solidFill>
              </a:rPr>
              <a:t>Escribir</a:t>
            </a:r>
            <a:r>
              <a:rPr lang="es-CO" sz="2400" b="1" dirty="0" smtClean="0">
                <a:solidFill>
                  <a:srgbClr val="FF0000"/>
                </a:solidFill>
              </a:rPr>
              <a:t> (construir) los Modelos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7" y="2276871"/>
            <a:ext cx="3935397" cy="4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1657"/>
            <a:ext cx="3168352" cy="238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19308</TotalTime>
  <Words>1138</Words>
  <Application>Microsoft Office PowerPoint</Application>
  <PresentationFormat>Presentación en pantalla (4:3)</PresentationFormat>
  <Paragraphs>315</Paragraphs>
  <Slides>37</Slides>
  <Notes>7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Nivelatorio Modelaje de Software 100% En-Línea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201420</vt:lpstr>
      <vt:lpstr>201420</vt:lpstr>
      <vt:lpstr>201420</vt:lpstr>
      <vt:lpstr>201420</vt:lpstr>
      <vt:lpstr>201420</vt:lpstr>
      <vt:lpstr>¿Cómo podríamos mejorarlo?</vt:lpstr>
      <vt:lpstr>201510</vt:lpstr>
      <vt:lpstr>201420</vt:lpstr>
      <vt:lpstr>Presentación de PowerPoint</vt:lpstr>
      <vt:lpstr>201510</vt:lpstr>
      <vt:lpstr>¿Qué es lo que más le ha gustado?</vt:lpstr>
      <vt:lpstr>¿Cómo podríamos mejorarlo?</vt:lpstr>
      <vt:lpstr>201510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</dc:creator>
  <cp:lastModifiedBy>rcasalla</cp:lastModifiedBy>
  <cp:revision>222</cp:revision>
  <dcterms:created xsi:type="dcterms:W3CDTF">2013-06-07T21:38:43Z</dcterms:created>
  <dcterms:modified xsi:type="dcterms:W3CDTF">2015-04-16T15:56:57Z</dcterms:modified>
</cp:coreProperties>
</file>